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4"/>
  </p:sldMasterIdLst>
  <p:notesMasterIdLst>
    <p:notesMasterId r:id="rId9"/>
  </p:notesMasterIdLst>
  <p:handoutMasterIdLst>
    <p:handoutMasterId r:id="rId10"/>
  </p:handoutMasterIdLst>
  <p:sldIdLst>
    <p:sldId id="473" r:id="rId5"/>
    <p:sldId id="265" r:id="rId6"/>
    <p:sldId id="267" r:id="rId7"/>
    <p:sldId id="269" r:id="rId8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408" userDrawn="1">
          <p15:clr>
            <a:srgbClr val="A4A3A4"/>
          </p15:clr>
        </p15:guide>
        <p15:guide id="4" orient="horz" pos="432" userDrawn="1">
          <p15:clr>
            <a:srgbClr val="A4A3A4"/>
          </p15:clr>
        </p15:guide>
        <p15:guide id="5" pos="72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D35816"/>
    <a:srgbClr val="E6E6E6"/>
    <a:srgbClr val="E6E4E4"/>
    <a:srgbClr val="286A30"/>
    <a:srgbClr val="DF9724"/>
    <a:srgbClr val="AF9B7C"/>
    <a:srgbClr val="C09200"/>
    <a:srgbClr val="9A7500"/>
    <a:srgbClr val="FF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E8B1032C-EA38-4F05-BA0D-38AFFFC7BED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5373" autoAdjust="0"/>
  </p:normalViewPr>
  <p:slideViewPr>
    <p:cSldViewPr snapToGrid="0">
      <p:cViewPr varScale="1">
        <p:scale>
          <a:sx n="68" d="100"/>
          <a:sy n="68" d="100"/>
        </p:scale>
        <p:origin x="612" y="72"/>
      </p:cViewPr>
      <p:guideLst>
        <p:guide orient="horz" pos="2160"/>
        <p:guide pos="3864"/>
        <p:guide pos="408"/>
        <p:guide orient="horz" pos="432"/>
        <p:guide pos="72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2550" y="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77C4546-45F4-4531-9D83-6E977B6831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9EAD5BC-34D5-47D1-AFB9-687DC64A81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92940-C117-4816-9B41-5F0CC9390D99}" type="datetimeFigureOut">
              <a:rPr lang="it-IT" smtClean="0"/>
              <a:t>09/04/2025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1D58C55-C9DC-4AE8-9B0E-AED1BF38041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7358A61-334F-4CE7-AE49-6335231470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8F3E9-4C2E-4BA4-B094-26CF1D76C7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67806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0EAF2-360F-4A50-9955-2B81F9EAA626}" type="datetimeFigureOut">
              <a:rPr lang="it-IT" noProof="0" smtClean="0"/>
              <a:t>09/04/2025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BFAD6-F4D4-47E1-80DB-AE07EBECCDE5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840788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Diapositiva tito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84206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Titolo e testo verticale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0768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1_Titolo e testo vertica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9166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Titolo e contenut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231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Intestazione sezion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9313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Due contenuti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2099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Confronto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4280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Solo titolo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895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Vuota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42112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Contenuto con didascalia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847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Immagine con didascalia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37667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193036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 txBox="1">
            <a:spLocks noGrp="1"/>
          </p:cNvSpPr>
          <p:nvPr>
            <p:ph type="title"/>
          </p:nvPr>
        </p:nvSpPr>
        <p:spPr>
          <a:xfrm>
            <a:off x="0" y="2418750"/>
            <a:ext cx="2909944" cy="2147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it-IT" sz="3600">
                <a:latin typeface="Calibri"/>
                <a:ea typeface="Calibri"/>
                <a:cs typeface="Calibri"/>
                <a:sym typeface="Calibri"/>
              </a:rPr>
              <a:t>Format Middle school</a:t>
            </a:r>
            <a:br>
              <a:rPr lang="it-IT" sz="3600">
                <a:latin typeface="Calibri"/>
                <a:ea typeface="Calibri"/>
                <a:cs typeface="Calibri"/>
                <a:sym typeface="Calibri"/>
              </a:rPr>
            </a:br>
            <a:r>
              <a:rPr lang="it-IT" sz="3600"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graphicFrame>
        <p:nvGraphicFramePr>
          <p:cNvPr id="144" name="Google Shape;144;p21"/>
          <p:cNvGraphicFramePr/>
          <p:nvPr>
            <p:extLst>
              <p:ext uri="{D42A27DB-BD31-4B8C-83A1-F6EECF244321}">
                <p14:modId xmlns:p14="http://schemas.microsoft.com/office/powerpoint/2010/main" val="2613488025"/>
              </p:ext>
            </p:extLst>
          </p:nvPr>
        </p:nvGraphicFramePr>
        <p:xfrm>
          <a:off x="3250545" y="1794174"/>
          <a:ext cx="8303180" cy="438917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151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1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90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400" dirty="0"/>
                        <a:t>PRO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400"/>
                        <a:t>CONTRO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  <a:tabLst/>
                        <a:defRPr/>
                      </a:pPr>
                      <a:r>
                        <a:rPr lang="it-IT" sz="1800" dirty="0"/>
                        <a:t>Introduce spiegando </a:t>
                      </a:r>
                      <a:r>
                        <a:rPr lang="it-IT" sz="1800" b="1" dirty="0"/>
                        <a:t>perché l'argomento del dibattito è importante</a:t>
                      </a:r>
                      <a:r>
                        <a:rPr lang="it-IT" sz="1800" dirty="0"/>
                        <a:t>, </a:t>
                      </a:r>
                      <a:r>
                        <a:rPr lang="it-IT" sz="1800" b="1" dirty="0"/>
                        <a:t>attraverso</a:t>
                      </a:r>
                      <a:r>
                        <a:rPr lang="it-IT" sz="1800" dirty="0"/>
                        <a:t> la </a:t>
                      </a:r>
                      <a:r>
                        <a:rPr lang="it-IT" sz="1800" b="1" dirty="0"/>
                        <a:t>definizione</a:t>
                      </a:r>
                      <a:r>
                        <a:rPr lang="it-IT" sz="1800" dirty="0"/>
                        <a:t> delle parole chiave, </a:t>
                      </a:r>
                      <a:r>
                        <a:rPr lang="it-IT" sz="1800" b="0" u="none" dirty="0"/>
                        <a:t>il valore principale per cui ci si batte. </a:t>
                      </a: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dirty="0"/>
                        <a:t>Spiega </a:t>
                      </a:r>
                      <a:r>
                        <a:rPr lang="it-IT" sz="1800" b="1" dirty="0"/>
                        <a:t>perché è importante opporsi alla mozione</a:t>
                      </a:r>
                      <a:r>
                        <a:rPr lang="it-IT" sz="1800" dirty="0"/>
                        <a:t>: le definizioni possono essere riformulate, </a:t>
                      </a:r>
                      <a:r>
                        <a:rPr lang="it-IT" sz="1800" b="0" u="none" dirty="0"/>
                        <a:t>il valore principale per cui ci si batte. </a:t>
                      </a:r>
                      <a:r>
                        <a:rPr lang="it-IT" sz="1800" dirty="0"/>
                        <a:t>                                                               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u="sng" dirty="0"/>
                        <a:t>Solo in caso di policy</a:t>
                      </a:r>
                      <a:r>
                        <a:rPr lang="it-IT" sz="1800" dirty="0"/>
                        <a:t>, spiega brevemente chi e come si attuerà la </a:t>
                      </a:r>
                      <a:r>
                        <a:rPr lang="it-IT" sz="1800"/>
                        <a:t>soluzione adottata</a:t>
                      </a:r>
                      <a:r>
                        <a:rPr lang="it-IT" sz="1800" dirty="0"/>
                        <a:t>.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1" dirty="0"/>
                        <a:t>Confutazione</a:t>
                      </a:r>
                      <a:r>
                        <a:rPr lang="it-IT" sz="1800" dirty="0"/>
                        <a:t> o del modello o dei valori o della prima argomentazione PRO, spiegando il perché della confutazione.    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b="0" u="none" dirty="0">
                          <a:solidFill>
                            <a:schemeClr val="dk1"/>
                          </a:solidFill>
                        </a:rPr>
                        <a:t>Annuncio delle </a:t>
                      </a:r>
                      <a:r>
                        <a:rPr lang="it-IT" sz="1800" b="1" u="none" dirty="0">
                          <a:solidFill>
                            <a:schemeClr val="dk1"/>
                          </a:solidFill>
                        </a:rPr>
                        <a:t>argomentazioni</a:t>
                      </a:r>
                      <a:endParaRPr b="1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dirty="0"/>
                        <a:t>                                        </a:t>
                      </a:r>
                      <a:endParaRPr sz="1800" b="0" u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b="0" u="none" dirty="0">
                          <a:solidFill>
                            <a:schemeClr val="dk1"/>
                          </a:solidFill>
                        </a:rPr>
                        <a:t>Annuncio delle </a:t>
                      </a:r>
                      <a:r>
                        <a:rPr lang="it-IT" sz="1800" b="1" u="none" dirty="0">
                          <a:solidFill>
                            <a:schemeClr val="dk1"/>
                          </a:solidFill>
                        </a:rPr>
                        <a:t>argomentazioni</a:t>
                      </a:r>
                      <a:endParaRPr b="1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dirty="0"/>
                        <a:t>                                      </a:t>
                      </a:r>
                      <a:endParaRPr sz="1800" b="0" u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b="0" u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Sviluppo della </a:t>
                      </a:r>
                      <a:r>
                        <a:rPr lang="it-IT" sz="1800" b="1" u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prima argomentazione</a:t>
                      </a:r>
                      <a:endParaRPr sz="1800" b="1" dirty="0">
                        <a:latin typeface="+mn-lt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b="0" u="none" dirty="0"/>
                        <a:t>                                  </a:t>
                      </a:r>
                      <a:endParaRPr sz="1800" b="0" u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b="0" u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Sviluppo della </a:t>
                      </a:r>
                      <a:r>
                        <a:rPr lang="it-IT" sz="1800" b="1" u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prima argomentazione</a:t>
                      </a:r>
                      <a:endParaRPr sz="1800" b="1" dirty="0">
                        <a:latin typeface="+mn-lt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b="0" u="none" dirty="0"/>
                        <a:t>                                 </a:t>
                      </a:r>
                      <a:endParaRPr sz="1800" b="0" u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5" name="Google Shape;145;p21"/>
          <p:cNvSpPr txBox="1"/>
          <p:nvPr/>
        </p:nvSpPr>
        <p:spPr>
          <a:xfrm>
            <a:off x="3781313" y="839553"/>
            <a:ext cx="518518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Il discorso del PRIMO oratore (4 minuti):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>
            <a:spLocks noGrp="1"/>
          </p:cNvSpPr>
          <p:nvPr>
            <p:ph type="title"/>
          </p:nvPr>
        </p:nvSpPr>
        <p:spPr>
          <a:xfrm>
            <a:off x="0" y="2418750"/>
            <a:ext cx="2909944" cy="2147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it-IT" sz="3600">
                <a:latin typeface="Calibri"/>
                <a:ea typeface="Calibri"/>
                <a:cs typeface="Calibri"/>
                <a:sym typeface="Calibri"/>
              </a:rPr>
              <a:t>Format Middle school</a:t>
            </a:r>
            <a:br>
              <a:rPr lang="it-IT" sz="3600">
                <a:latin typeface="Calibri"/>
                <a:ea typeface="Calibri"/>
                <a:cs typeface="Calibri"/>
                <a:sym typeface="Calibri"/>
              </a:rPr>
            </a:br>
            <a:r>
              <a:rPr lang="it-IT" sz="3600"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graphicFrame>
        <p:nvGraphicFramePr>
          <p:cNvPr id="151" name="Google Shape;151;p22"/>
          <p:cNvGraphicFramePr/>
          <p:nvPr>
            <p:extLst>
              <p:ext uri="{D42A27DB-BD31-4B8C-83A1-F6EECF244321}">
                <p14:modId xmlns:p14="http://schemas.microsoft.com/office/powerpoint/2010/main" val="602413565"/>
              </p:ext>
            </p:extLst>
          </p:nvPr>
        </p:nvGraphicFramePr>
        <p:xfrm>
          <a:off x="3315437" y="1918066"/>
          <a:ext cx="8524568" cy="28045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262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2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90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400"/>
                        <a:t>PRO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400"/>
                        <a:t>CONTRO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dirty="0"/>
                        <a:t>Breve introduzione per ribadire o </a:t>
                      </a:r>
                      <a:r>
                        <a:rPr lang="it-IT" sz="1800" b="1" dirty="0"/>
                        <a:t>ricostruire la linea argomentativa</a:t>
                      </a:r>
                      <a:r>
                        <a:rPr lang="it-IT" sz="1800" dirty="0"/>
                        <a:t> 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dirty="0"/>
                        <a:t>Breve introduzione per ribadire o </a:t>
                      </a:r>
                      <a:r>
                        <a:rPr lang="it-IT" sz="1800" b="1" dirty="0"/>
                        <a:t>ricostruire la linea argomentativa</a:t>
                      </a:r>
                      <a:r>
                        <a:rPr lang="it-IT" sz="1800" dirty="0"/>
                        <a:t> 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9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1" dirty="0">
                          <a:latin typeface="+mn-lt"/>
                        </a:rPr>
                        <a:t>Confutazione</a:t>
                      </a:r>
                      <a:r>
                        <a:rPr lang="it-IT" sz="1800" dirty="0">
                          <a:latin typeface="+mn-lt"/>
                        </a:rPr>
                        <a:t> della I argomentazione CONTRO</a:t>
                      </a:r>
                      <a:endParaRPr sz="1800" b="0" u="none" dirty="0">
                        <a:latin typeface="+mn-lt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1" dirty="0">
                          <a:latin typeface="+mn-lt"/>
                        </a:rPr>
                        <a:t>Confutazione</a:t>
                      </a:r>
                      <a:r>
                        <a:rPr lang="it-IT" sz="1800" dirty="0">
                          <a:latin typeface="+mn-lt"/>
                        </a:rPr>
                        <a:t> delle argomentazioni PRO</a:t>
                      </a:r>
                      <a:endParaRPr sz="1800" b="0" u="none" dirty="0">
                        <a:latin typeface="+mn-lt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b="1" u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Sviluppo</a:t>
                      </a:r>
                      <a:r>
                        <a:rPr lang="it-IT" sz="1800" b="0" u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della II argomentazione</a:t>
                      </a:r>
                      <a:endParaRPr sz="1800" dirty="0">
                        <a:latin typeface="+mn-lt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b="1" u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Sviluppo</a:t>
                      </a:r>
                      <a:r>
                        <a:rPr lang="it-IT" sz="1800" b="0" u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della II argomentazione</a:t>
                      </a:r>
                      <a:endParaRPr sz="1800" dirty="0">
                        <a:latin typeface="+mn-lt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b="1" u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Sviluppo</a:t>
                      </a:r>
                      <a:r>
                        <a:rPr lang="it-IT" sz="1800" b="0" u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della III argomentazione</a:t>
                      </a:r>
                      <a:endParaRPr sz="1800" dirty="0">
                        <a:latin typeface="+mn-lt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b="1" u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Sviluppo</a:t>
                      </a:r>
                      <a:r>
                        <a:rPr lang="it-IT" sz="1800" b="0" u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della III argomentazione</a:t>
                      </a:r>
                      <a:endParaRPr sz="1800" dirty="0">
                        <a:latin typeface="+mn-lt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2" name="Google Shape;152;p22"/>
          <p:cNvSpPr txBox="1"/>
          <p:nvPr/>
        </p:nvSpPr>
        <p:spPr>
          <a:xfrm>
            <a:off x="3781312" y="839553"/>
            <a:ext cx="622166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Il discorso del SECONDO oratore (4 minuti):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 txBox="1">
            <a:spLocks noGrp="1"/>
          </p:cNvSpPr>
          <p:nvPr>
            <p:ph type="title"/>
          </p:nvPr>
        </p:nvSpPr>
        <p:spPr>
          <a:xfrm>
            <a:off x="0" y="2418750"/>
            <a:ext cx="2909944" cy="2147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it-IT" sz="3600">
                <a:latin typeface="Calibri"/>
                <a:ea typeface="Calibri"/>
                <a:cs typeface="Calibri"/>
                <a:sym typeface="Calibri"/>
              </a:rPr>
              <a:t>Format Middle school</a:t>
            </a:r>
            <a:br>
              <a:rPr lang="it-IT" sz="3600">
                <a:latin typeface="Calibri"/>
                <a:ea typeface="Calibri"/>
                <a:cs typeface="Calibri"/>
                <a:sym typeface="Calibri"/>
              </a:rPr>
            </a:br>
            <a:r>
              <a:rPr lang="it-IT" sz="3600">
                <a:latin typeface="Calibri"/>
                <a:ea typeface="Calibri"/>
                <a:cs typeface="Calibri"/>
                <a:sym typeface="Calibri"/>
              </a:rPr>
              <a:t>3</a:t>
            </a:r>
            <a:endParaRPr/>
          </a:p>
        </p:txBody>
      </p:sp>
      <p:graphicFrame>
        <p:nvGraphicFramePr>
          <p:cNvPr id="166" name="Google Shape;166;p24"/>
          <p:cNvGraphicFramePr/>
          <p:nvPr>
            <p:extLst>
              <p:ext uri="{D42A27DB-BD31-4B8C-83A1-F6EECF244321}">
                <p14:modId xmlns:p14="http://schemas.microsoft.com/office/powerpoint/2010/main" val="2986227536"/>
              </p:ext>
            </p:extLst>
          </p:nvPr>
        </p:nvGraphicFramePr>
        <p:xfrm>
          <a:off x="3550024" y="1918066"/>
          <a:ext cx="8003700" cy="25603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001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90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400"/>
                        <a:t>PRO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400"/>
                        <a:t>CONTRO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9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1" dirty="0">
                          <a:latin typeface="+mn-lt"/>
                        </a:rPr>
                        <a:t>Confutazione</a:t>
                      </a:r>
                      <a:r>
                        <a:rPr lang="it-IT" sz="1800" dirty="0">
                          <a:latin typeface="+mn-lt"/>
                        </a:rPr>
                        <a:t> di tutte le argomentazioni, spiegando il perché: se irrilevanti, meno importanti, o sbagliate…   </a:t>
                      </a:r>
                      <a:endParaRPr dirty="0">
                        <a:latin typeface="+mn-lt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1" dirty="0">
                          <a:latin typeface="+mn-lt"/>
                        </a:rPr>
                        <a:t>Confutazione</a:t>
                      </a:r>
                      <a:r>
                        <a:rPr lang="it-IT" sz="1800" dirty="0">
                          <a:latin typeface="+mn-lt"/>
                        </a:rPr>
                        <a:t> di tutte le argomentazioni, spiegando il perché: se irrilevanti, meno importanti, o sbagliate…   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b="1" u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Ricostruzione</a:t>
                      </a:r>
                      <a:r>
                        <a:rPr lang="it-IT" sz="1800" b="0" u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delle argomentazioni, </a:t>
                      </a:r>
                      <a:r>
                        <a:rPr lang="it-IT" sz="1800" b="0" u="sng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evidenziando l’impatto</a:t>
                      </a:r>
                      <a:r>
                        <a:rPr lang="it-IT" sz="1800" b="0" u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, spiegando perché sono ancora importanti.</a:t>
                      </a:r>
                      <a:endParaRPr dirty="0">
                        <a:latin typeface="+mn-lt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b="1" u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Ricostruzione</a:t>
                      </a:r>
                      <a:r>
                        <a:rPr lang="it-IT" sz="1800" b="0" u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delle argomentazioni, </a:t>
                      </a:r>
                      <a:r>
                        <a:rPr lang="it-IT" sz="1800" b="0" u="sng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evidenziando l’impatto</a:t>
                      </a:r>
                      <a:r>
                        <a:rPr lang="it-IT" sz="1800" b="0" u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, spiegando perché sono ancora importanti.</a:t>
                      </a:r>
                      <a:endParaRPr dirty="0">
                        <a:latin typeface="+mn-lt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7" name="Google Shape;167;p24"/>
          <p:cNvSpPr txBox="1"/>
          <p:nvPr/>
        </p:nvSpPr>
        <p:spPr>
          <a:xfrm>
            <a:off x="3781312" y="839553"/>
            <a:ext cx="622166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Il discorso del TERZO oratore (4 minuti):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6"/>
          <p:cNvSpPr txBox="1">
            <a:spLocks noGrp="1"/>
          </p:cNvSpPr>
          <p:nvPr>
            <p:ph type="title"/>
          </p:nvPr>
        </p:nvSpPr>
        <p:spPr>
          <a:xfrm>
            <a:off x="0" y="2418750"/>
            <a:ext cx="2909944" cy="2147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it-IT" sz="3600">
                <a:latin typeface="Calibri"/>
                <a:ea typeface="Calibri"/>
                <a:cs typeface="Calibri"/>
                <a:sym typeface="Calibri"/>
              </a:rPr>
              <a:t>Format Middle school</a:t>
            </a:r>
            <a:br>
              <a:rPr lang="it-IT" sz="3600">
                <a:latin typeface="Calibri"/>
                <a:ea typeface="Calibri"/>
                <a:cs typeface="Calibri"/>
                <a:sym typeface="Calibri"/>
              </a:rPr>
            </a:br>
            <a:r>
              <a:rPr lang="it-IT" sz="3600">
                <a:latin typeface="Calibri"/>
                <a:ea typeface="Calibri"/>
                <a:cs typeface="Calibri"/>
                <a:sym typeface="Calibri"/>
              </a:rPr>
              <a:t>4</a:t>
            </a:r>
            <a:endParaRPr/>
          </a:p>
        </p:txBody>
      </p:sp>
      <p:graphicFrame>
        <p:nvGraphicFramePr>
          <p:cNvPr id="180" name="Google Shape;180;p26"/>
          <p:cNvGraphicFramePr/>
          <p:nvPr>
            <p:extLst>
              <p:ext uri="{D42A27DB-BD31-4B8C-83A1-F6EECF244321}">
                <p14:modId xmlns:p14="http://schemas.microsoft.com/office/powerpoint/2010/main" val="1927776447"/>
              </p:ext>
            </p:extLst>
          </p:nvPr>
        </p:nvGraphicFramePr>
        <p:xfrm>
          <a:off x="3550024" y="1918066"/>
          <a:ext cx="8003700" cy="301754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001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90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400"/>
                        <a:t>CONTRO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400"/>
                        <a:t>PRO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dirty="0"/>
                        <a:t>Riassume i contributi più importanti di ENTRAMBE le squadre…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dirty="0"/>
                        <a:t>Richiamo al problema iniziale: le argomentazioni dell’altra squadra come hanno risposto al problema? Invece che rilevanza hanno avuto le proprie argomentazioni?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dirty="0"/>
                        <a:t>Chi meriterebbe di vincere e perché?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dirty="0"/>
                        <a:t>                                         </a:t>
                      </a:r>
                      <a:endParaRPr sz="1800" b="0" u="sng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dirty="0"/>
                        <a:t>Riassume i contributi più importanti di ENTRAMBE le squadre…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 dirty="0"/>
                        <a:t>Richiamo al problema iniziale: le argomentazioni dell’altra squadra come hanno risposto al problema? Invece che rilevanza hanno avuto le proprie argomentazioni?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/>
                        <a:t>Chi meriterebbe di vincere e perché?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it-IT" sz="1800"/>
                        <a:t>                                         </a:t>
                      </a:r>
                      <a:endParaRPr sz="1800" b="0" u="sng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1" name="Google Shape;181;p26"/>
          <p:cNvSpPr txBox="1"/>
          <p:nvPr/>
        </p:nvSpPr>
        <p:spPr>
          <a:xfrm>
            <a:off x="3781312" y="839553"/>
            <a:ext cx="622166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Il discorso della REPLICA (fino a 3 minuti):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49A191-EC8C-4AA6-9C64-D32B5F047436}">
  <ds:schemaRefs>
    <ds:schemaRef ds:uri="http://schemas.microsoft.com/sharepoint/v3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6dc4bcd6-49db-4c07-9060-8acfc67cef9f"/>
    <ds:schemaRef ds:uri="http://purl.org/dc/elements/1.1/"/>
    <ds:schemaRef ds:uri="http://schemas.microsoft.com/office/2006/metadata/properties"/>
    <ds:schemaRef ds:uri="fb0879af-3eba-417a-a55a-ffe6dcd6ca77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941CEA3-A3B3-4568-9E84-C4619CC82D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4148EB-7DAD-48FA-A275-D42F48043C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0</TotalTime>
  <Words>350</Words>
  <Application>Microsoft Office PowerPoint</Application>
  <PresentationFormat>Widescreen</PresentationFormat>
  <Paragraphs>48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1_Tema di Office</vt:lpstr>
      <vt:lpstr>Format Middle school 1</vt:lpstr>
      <vt:lpstr>Format Middle school 2</vt:lpstr>
      <vt:lpstr>Format Middle school 3</vt:lpstr>
      <vt:lpstr>Format Middle school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 Middle school 1</dc:title>
  <dc:creator>Rosa Carnevale</dc:creator>
  <cp:lastModifiedBy>utente</cp:lastModifiedBy>
  <cp:revision>9</cp:revision>
  <dcterms:created xsi:type="dcterms:W3CDTF">2019-08-28T18:09:40Z</dcterms:created>
  <dcterms:modified xsi:type="dcterms:W3CDTF">2025-04-09T11:43:33Z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